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  <p:sldMasterId id="2147483756" r:id="rId2"/>
    <p:sldMasterId id="2147483792" r:id="rId3"/>
  </p:sldMasterIdLst>
  <p:notesMasterIdLst>
    <p:notesMasterId r:id="rId20"/>
  </p:notesMasterIdLst>
  <p:sldIdLst>
    <p:sldId id="292" r:id="rId4"/>
    <p:sldId id="303" r:id="rId5"/>
    <p:sldId id="258" r:id="rId6"/>
    <p:sldId id="287" r:id="rId7"/>
    <p:sldId id="294" r:id="rId8"/>
    <p:sldId id="295" r:id="rId9"/>
    <p:sldId id="297" r:id="rId10"/>
    <p:sldId id="298" r:id="rId11"/>
    <p:sldId id="299" r:id="rId12"/>
    <p:sldId id="300" r:id="rId13"/>
    <p:sldId id="301" r:id="rId14"/>
    <p:sldId id="302" r:id="rId15"/>
    <p:sldId id="289" r:id="rId16"/>
    <p:sldId id="291" r:id="rId17"/>
    <p:sldId id="281" r:id="rId18"/>
    <p:sldId id="282" r:id="rId19"/>
  </p:sldIdLst>
  <p:sldSz cx="9144000" cy="6858000" type="screen4x3"/>
  <p:notesSz cx="6858000" cy="9144000"/>
  <p:embeddedFontLst>
    <p:embeddedFont>
      <p:font typeface="Franklin Gothic Book" pitchFamily="34" charset="0"/>
      <p:regular r:id="rId21"/>
      <p:italic r:id="rId22"/>
    </p:embeddedFont>
    <p:embeddedFont>
      <p:font typeface="Tunga" pitchFamily="34" charset="0"/>
      <p:regular r:id="rId23"/>
      <p:bold r:id="rId24"/>
    </p:embeddedFont>
    <p:embeddedFont>
      <p:font typeface="Wingdings 2" pitchFamily="18" charset="2"/>
      <p:regular r:id="rId25"/>
    </p:embeddedFont>
    <p:embeddedFont>
      <p:font typeface="Verdana" pitchFamily="34" charset="0"/>
      <p:regular r:id="rId26"/>
      <p:bold r:id="rId27"/>
      <p:italic r:id="rId28"/>
      <p:boldItalic r:id="rId29"/>
    </p:embeddedFont>
    <p:embeddedFont>
      <p:font typeface="NikoshBAN" pitchFamily="2" charset="0"/>
      <p:regular r:id="rId30"/>
    </p:embeddedFont>
    <p:embeddedFont>
      <p:font typeface="Century Schoolbook" pitchFamily="18" charset="0"/>
      <p:regular r:id="rId31"/>
      <p:bold r:id="rId32"/>
      <p:italic r:id="rId33"/>
      <p:boldItalic r:id="rId34"/>
    </p:embeddedFont>
    <p:embeddedFont>
      <p:font typeface="Franklin Gothic Medium" pitchFamily="34" charset="0"/>
      <p:regular r:id="rId35"/>
      <p: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ECBE8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A8FE5-38C3-4F21-B69A-02FDB026555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2FA71-D127-48D0-AAAF-DD4582E17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FA71-D127-48D0-AAAF-DD4582E175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1945-EC27-4EBF-8814-758380A345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1945-EC27-4EBF-8814-758380A345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1945-EC27-4EBF-8814-758380A345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8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4135"/>
            <a:ext cx="5867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 . .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90700"/>
            <a:ext cx="6553200" cy="49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074003"/>
            <a:ext cx="16764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bn-BD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429" y="322730"/>
            <a:ext cx="7654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কাজঃ সামান্তরিকের দুইটি বাহু দেয়া আছে সামান্তরিকটি অংকন কর  সময়ঃ ৭ মিঃ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07776"/>
            <a:ext cx="189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46462" y="2823882"/>
            <a:ext cx="1926292" cy="40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49798" y="2679558"/>
            <a:ext cx="39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46462" y="3227294"/>
            <a:ext cx="1603562" cy="26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49798" y="3128120"/>
            <a:ext cx="17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79277" y="5930154"/>
            <a:ext cx="3701303" cy="94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230781" y="4007225"/>
            <a:ext cx="403411" cy="1922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946462" y="4141694"/>
            <a:ext cx="332815" cy="1882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946461" y="4051106"/>
            <a:ext cx="2304491" cy="90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29665" y="5892994"/>
            <a:ext cx="66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48468" y="5889401"/>
            <a:ext cx="63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705044" y="4051105"/>
            <a:ext cx="29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30781" y="388342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899896" y="5745487"/>
            <a:ext cx="105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28556" y="5936004"/>
            <a:ext cx="79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965076" y="3767277"/>
            <a:ext cx="66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437530" y="4746812"/>
            <a:ext cx="82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906750" y="4864190"/>
            <a:ext cx="21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3532" y="445475"/>
            <a:ext cx="3418764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  মুল্যায়ন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533397" y="2050037"/>
            <a:ext cx="8001002" cy="4360168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কমপক্ষে কয়টি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উপাত্ত দেওয়া থাকলে সামান্তরিক অংকন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করা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সম্ভব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(ক)দুইটি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খ)তিনটি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(ঘ)চারটি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সামান্তরিকের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চারটি কোনের সমষ্টি কত ডিগ্রী 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(ক)১৮০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০    (খ)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২৭০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(গ) ৩৬০</a:t>
            </a:r>
            <a:r>
              <a:rPr lang="bn-IN" sz="3200" baseline="30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৯০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০</a:t>
            </a:r>
          </a:p>
          <a:p>
            <a:endParaRPr lang="bn-IN" sz="3200" baseline="300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নিচের কোনটি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সামান্তরিক ?</a:t>
            </a:r>
            <a:endParaRPr lang="bn-IN" sz="3200" baseline="30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বর্গক্ষেত্র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(খ)রম্বস (গ) আয়তক্ষেত্র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(ঘ) সবগুলো।</a:t>
            </a:r>
            <a:endParaRPr lang="bn-IN" sz="3200" baseline="3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0622" y="4464262"/>
            <a:ext cx="381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          </a:t>
            </a:r>
            <a:r>
              <a:rPr lang="bn-IN" dirty="0" smtClean="0">
                <a:solidFill>
                  <a:srgbClr val="FF0000"/>
                </a:solidFill>
              </a:rPr>
              <a:t> </a:t>
            </a:r>
            <a:r>
              <a:rPr lang="bn-IN" dirty="0" smtClean="0"/>
              <a:t>                                                                       </a:t>
            </a:r>
            <a:r>
              <a:rPr lang="bn-IN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1396052"/>
            <a:ext cx="8305800" cy="20621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কাজঃ সামান্তরিকের দুইটি কর্ন</a:t>
            </a:r>
            <a:r>
              <a:rPr lang="en-US" sz="3200" dirty="0" smtClean="0">
                <a:solidFill>
                  <a:srgbClr val="00B050"/>
                </a:solidFill>
              </a:rPr>
              <a:t> 4</a:t>
            </a:r>
            <a:r>
              <a:rPr lang="bn-IN" sz="3200" dirty="0" smtClean="0">
                <a:solidFill>
                  <a:srgbClr val="00B050"/>
                </a:solidFill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সেঃ এবং </a:t>
            </a:r>
            <a:r>
              <a:rPr lang="en-US" sz="3200" b="1" dirty="0" smtClean="0">
                <a:solidFill>
                  <a:srgbClr val="00B050"/>
                </a:solidFill>
              </a:rPr>
              <a:t>6.5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সেঃও তাদের অন্তর্ভুক্ত একটি কোন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45</a:t>
            </a:r>
            <a:r>
              <a:rPr lang="en-US" sz="3200" baseline="30000" dirty="0" smtClean="0">
                <a:solidFill>
                  <a:srgbClr val="00B050"/>
                </a:solidFill>
              </a:rPr>
              <a:t>0</a:t>
            </a:r>
            <a:r>
              <a:rPr lang="bn-IN" sz="3200" dirty="0" smtClean="0">
                <a:solidFill>
                  <a:srgbClr val="00B050"/>
                </a:solidFill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                       সামান্তরিকটি অংকন 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079" y="408704"/>
            <a:ext cx="8327921" cy="13438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057400"/>
            <a:ext cx="8001000" cy="4191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সকল শিক্ষার্থী ৫ টি গ্রুপে বসে প্রত্যেক গ্রুপ নিচের প্রশ্ন গুলোর উত্তর লিখ।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36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8382000" cy="10366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71685"/>
            <a:ext cx="8229600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755" y="1676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দেখাও যে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,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95600"/>
            <a:ext cx="6629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শেখায়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17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0198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49858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26" y="152400"/>
            <a:ext cx="8922774" cy="6511413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1200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bn-BD" sz="4000" dirty="0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2133600"/>
            <a:ext cx="6096000" cy="190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 2"/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সাধারণ গণিত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সপ্তম অধ্যায়</a:t>
            </a:r>
          </a:p>
          <a:p>
            <a:pPr algn="ctr">
              <a:buFont typeface="Wingdings 2"/>
              <a:buNone/>
            </a:pP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11314"/>
            <a:ext cx="41148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206514"/>
            <a:ext cx="9974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381000"/>
            <a:ext cx="83820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শিখণ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ফল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bn-BD" sz="3600" b="1" i="0" u="none" strike="noStrike" kern="1200" cap="none" spc="0" normalizeH="0" noProof="0" dirty="0" smtClean="0">
              <a:ln>
                <a:noFill/>
              </a:ln>
              <a:solidFill>
                <a:srgbClr val="CC33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শেষে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শিক্ষার্থীরা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59352"/>
            <a:ext cx="8382000" cy="4653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কর্ন দুইটিকে সমান দুই ভাগে ভাগ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২।বাহুর সমান বাহু অংকন করতে পারবে এবং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সঠিক পদ্ধতিতে সামান্তরিক অংকন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921" y="1017567"/>
            <a:ext cx="1664320" cy="1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0921" y="1630883"/>
            <a:ext cx="166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34556" y="2143840"/>
            <a:ext cx="1580685" cy="1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19573" y="2924424"/>
            <a:ext cx="34540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19573" y="1095624"/>
            <a:ext cx="301083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43157" y="2924424"/>
            <a:ext cx="0" cy="33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852897" y="1037035"/>
            <a:ext cx="205352" cy="1858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20656" y="1095624"/>
            <a:ext cx="1915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810319" y="1092837"/>
            <a:ext cx="2233032" cy="1834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12293" y="1073319"/>
            <a:ext cx="1697773" cy="186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5800" y="3617655"/>
            <a:ext cx="761773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 তোমরা কি দেখতে </a:t>
            </a:r>
            <a:r>
              <a:rPr lang="bn-I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পাচ্ছো </a:t>
            </a:r>
            <a:r>
              <a:rPr lang="bn-I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২।দুইটি কর্ন ও একটি বাহু </a:t>
            </a:r>
            <a:r>
              <a:rPr lang="bn-I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ওয়া </a:t>
            </a:r>
            <a:r>
              <a:rPr lang="bn-I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থাকলে </a:t>
            </a:r>
            <a:r>
              <a:rPr lang="bn-I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অংকন করা </a:t>
            </a:r>
            <a:r>
              <a:rPr lang="bn-I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সম্ভব </a:t>
            </a:r>
            <a:r>
              <a:rPr lang="bn-I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তাহলে আজ আমরা সামান্তরিক অংকন সম্পর্কে আলোচনা করব।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876" y="844051"/>
            <a:ext cx="48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567" y="1413063"/>
            <a:ext cx="44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527" y="1984155"/>
            <a:ext cx="142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182" y="2748898"/>
            <a:ext cx="52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708590" y="2907268"/>
            <a:ext cx="33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4416" y="2895159"/>
            <a:ext cx="55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X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3278" y="1954576"/>
            <a:ext cx="46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O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9384" y="1033302"/>
            <a:ext cx="55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1741" y="943733"/>
            <a:ext cx="45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>
            <a:stCxn id="15" idx="1"/>
            <a:endCxn id="15" idx="1"/>
          </p:cNvCxnSpPr>
          <p:nvPr/>
        </p:nvCxnSpPr>
        <p:spPr>
          <a:xfrm>
            <a:off x="6049384" y="12179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020541" y="643003"/>
            <a:ext cx="592341" cy="46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604969" y="596005"/>
            <a:ext cx="57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 flipV="1">
            <a:off x="3579046" y="531149"/>
            <a:ext cx="541610" cy="567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388073" y="387655"/>
            <a:ext cx="53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F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02807" y="1584101"/>
            <a:ext cx="1438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41294" y="3467910"/>
            <a:ext cx="3359552" cy="178989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সামান্তরিক অংকন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943674" y="2507431"/>
            <a:ext cx="363474" cy="97840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72519" y="821226"/>
            <a:ext cx="4123481" cy="152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06141" y="2148841"/>
            <a:ext cx="1828450" cy="7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9331" y="3285679"/>
            <a:ext cx="23019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45352" y="2207860"/>
            <a:ext cx="972273" cy="15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45353" y="3274529"/>
            <a:ext cx="1258747" cy="10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8179" y="1992051"/>
            <a:ext cx="2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6646" y="3101012"/>
            <a:ext cx="24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50210" y="2823246"/>
            <a:ext cx="225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b/2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41541" y="1762027"/>
            <a:ext cx="199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a/2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36013" y="256625"/>
            <a:ext cx="6460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নিচের চিত্র গুলো লক্ষ্য কর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184" y="4607169"/>
            <a:ext cx="772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8179" y="4346897"/>
            <a:ext cx="9037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একটি ১০ সেঃ মিঃ দৈর্ঘ্যের বাহুকে সমদ্বিখন্ডিত কর।সময়ঃ৩ মিঃ</a:t>
            </a:r>
          </a:p>
        </p:txBody>
      </p:sp>
    </p:spTree>
    <p:extLst>
      <p:ext uri="{BB962C8B-B14F-4D97-AF65-F5344CB8AC3E}">
        <p14:creationId xmlns:p14="http://schemas.microsoft.com/office/powerpoint/2010/main" val="29493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56502" y="3453237"/>
            <a:ext cx="5949315" cy="6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14800" y="1071206"/>
            <a:ext cx="0" cy="522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4403" y="3133606"/>
            <a:ext cx="7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6610" y="3200400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" name="Arc 8"/>
          <p:cNvSpPr/>
          <p:nvPr/>
        </p:nvSpPr>
        <p:spPr>
          <a:xfrm>
            <a:off x="3471863" y="1071206"/>
            <a:ext cx="840105" cy="38540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3308985" y="5692140"/>
            <a:ext cx="1002983" cy="42541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2803208" y="689729"/>
            <a:ext cx="1508760" cy="2245281"/>
          </a:xfrm>
          <a:prstGeom prst="arc">
            <a:avLst>
              <a:gd name="adj1" fmla="val 16200000"/>
              <a:gd name="adj2" fmla="val 10266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3891915" y="5212080"/>
            <a:ext cx="222885" cy="16459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1107" y="3496455"/>
            <a:ext cx="420053" cy="37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91505" y="3694517"/>
            <a:ext cx="51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cm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2819" y="3536576"/>
            <a:ext cx="72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544" y="510988"/>
            <a:ext cx="2316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180" y="591670"/>
            <a:ext cx="8290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জোড়ায় কাজঃ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দুইটি বাহু দেয়া আছে । এই দুইটি বাহুর সমান করে আরও দুইটি বাহু অংকন কর । সময়ঃ ৫ 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181" y="1869142"/>
            <a:ext cx="150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29704" y="2770094"/>
            <a:ext cx="2309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18765" y="3254188"/>
            <a:ext cx="2279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02784" y="2585428"/>
            <a:ext cx="97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6803" y="3069522"/>
            <a:ext cx="2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83317" y="4745914"/>
            <a:ext cx="3676090" cy="12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225738" y="5606698"/>
            <a:ext cx="3923180" cy="25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33265" y="5273703"/>
            <a:ext cx="30256" cy="12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77318" y="6858000"/>
            <a:ext cx="1008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88256" y="5394726"/>
            <a:ext cx="25214" cy="423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358403" y="6181057"/>
            <a:ext cx="40342" cy="215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1218" y="4682705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59407" y="4611944"/>
            <a:ext cx="74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19655" y="47229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681133" y="4611944"/>
            <a:ext cx="131109" cy="37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46687" y="4743848"/>
            <a:ext cx="47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64373" y="5477788"/>
            <a:ext cx="32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179173" y="5459505"/>
            <a:ext cx="3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42020" y="5613057"/>
            <a:ext cx="94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514136" y="5580219"/>
            <a:ext cx="39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144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1620</TotalTime>
  <Words>341</Words>
  <Application>Microsoft Office PowerPoint</Application>
  <PresentationFormat>On-screen Show (4:3)</PresentationFormat>
  <Paragraphs>103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Franklin Gothic Book</vt:lpstr>
      <vt:lpstr>Tunga</vt:lpstr>
      <vt:lpstr>Vrinda</vt:lpstr>
      <vt:lpstr>Wingdings</vt:lpstr>
      <vt:lpstr>Wingdings 2</vt:lpstr>
      <vt:lpstr>Verdana</vt:lpstr>
      <vt:lpstr>NikoshBAN</vt:lpstr>
      <vt:lpstr>Century Schoolbook</vt:lpstr>
      <vt:lpstr>Franklin Gothic Medium</vt:lpstr>
      <vt:lpstr>Calibri</vt:lpstr>
      <vt:lpstr>Aspect</vt:lpstr>
      <vt:lpstr>Angles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 MASUD</dc:creator>
  <cp:lastModifiedBy>Fazla Masud</cp:lastModifiedBy>
  <cp:revision>291</cp:revision>
  <dcterms:created xsi:type="dcterms:W3CDTF">2006-08-16T00:00:00Z</dcterms:created>
  <dcterms:modified xsi:type="dcterms:W3CDTF">2016-12-24T14:42:03Z</dcterms:modified>
</cp:coreProperties>
</file>